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274" r:id="rId5"/>
    <p:sldId id="275" r:id="rId6"/>
    <p:sldId id="294" r:id="rId7"/>
    <p:sldId id="295" r:id="rId8"/>
    <p:sldId id="278" r:id="rId9"/>
    <p:sldId id="296" r:id="rId10"/>
    <p:sldId id="297" r:id="rId11"/>
    <p:sldId id="291" r:id="rId12"/>
    <p:sldId id="276" r:id="rId13"/>
    <p:sldId id="282" r:id="rId14"/>
    <p:sldId id="283" r:id="rId15"/>
    <p:sldId id="260" r:id="rId16"/>
    <p:sldId id="261" r:id="rId17"/>
    <p:sldId id="284" r:id="rId18"/>
    <p:sldId id="299" r:id="rId19"/>
    <p:sldId id="300" r:id="rId20"/>
    <p:sldId id="301" r:id="rId21"/>
    <p:sldId id="302" r:id="rId22"/>
    <p:sldId id="303" r:id="rId23"/>
    <p:sldId id="263" r:id="rId24"/>
    <p:sldId id="267" r:id="rId25"/>
    <p:sldId id="273" r:id="rId26"/>
    <p:sldId id="271" r:id="rId27"/>
    <p:sldId id="272" r:id="rId28"/>
    <p:sldId id="270" r:id="rId29"/>
    <p:sldId id="269" r:id="rId30"/>
    <p:sldId id="292" r:id="rId31"/>
    <p:sldId id="280" r:id="rId32"/>
    <p:sldId id="290" r:id="rId33"/>
    <p:sldId id="304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40AD-D0E5-8743-BED0-4875EEDE37D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E9EA6-BBB3-1E40-BFD1-2E852B61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AF83-5EC3-2645-9357-E8053F4E626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86DE-8459-354D-92FA-6DAD5BD2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86DE-8459-354D-92FA-6DAD5BD2E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86DE-8459-354D-92FA-6DAD5BD2E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86DE-8459-354D-92FA-6DAD5BD2E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8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86DE-8459-354D-92FA-6DAD5BD2E4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399" y="86845"/>
            <a:ext cx="4877203" cy="1716775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693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0005" y="6355274"/>
            <a:ext cx="2529048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88362" y="6355274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@Devoxx4Kids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8451" y="635527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facebook.com</a:t>
            </a:r>
            <a:r>
              <a:rPr lang="en-US" dirty="0" smtClean="0"/>
              <a:t>/Devoxx4Kids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7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/>
                <a:cs typeface="Comic Sans MS"/>
              </a:defRPr>
            </a:lvl1pPr>
            <a:lvl2pPr>
              <a:defRPr>
                <a:latin typeface="Comic Sans MS"/>
                <a:cs typeface="Comic Sans MS"/>
              </a:defRPr>
            </a:lvl2pPr>
            <a:lvl3pPr>
              <a:defRPr>
                <a:latin typeface="Comic Sans MS"/>
                <a:cs typeface="Comic Sans MS"/>
              </a:defRPr>
            </a:lvl3pPr>
            <a:lvl4pPr>
              <a:defRPr>
                <a:latin typeface="Comic Sans MS"/>
                <a:cs typeface="Comic Sans MS"/>
              </a:defRPr>
            </a:lvl4pPr>
            <a:lvl5pPr>
              <a:defRPr>
                <a:latin typeface="Comic Sans MS"/>
                <a:cs typeface="Comic Sans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  <a:lvl2pPr>
              <a:defRPr>
                <a:latin typeface="Comic Sans MS"/>
                <a:cs typeface="Comic Sans MS"/>
              </a:defRPr>
            </a:lvl2pPr>
            <a:lvl3pPr>
              <a:defRPr>
                <a:latin typeface="Comic Sans MS"/>
                <a:cs typeface="Comic Sans MS"/>
              </a:defRPr>
            </a:lvl3pPr>
            <a:lvl4pPr>
              <a:defRPr>
                <a:latin typeface="Comic Sans MS"/>
                <a:cs typeface="Comic Sans MS"/>
              </a:defRPr>
            </a:lvl4pPr>
            <a:lvl5pPr>
              <a:defRPr>
                <a:latin typeface="Comic Sans MS"/>
                <a:cs typeface="Comic Sans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399" y="86845"/>
            <a:ext cx="4877203" cy="171677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cs typeface="Comic Sans MS"/>
              </a:defRPr>
            </a:lvl1pPr>
            <a:lvl2pPr>
              <a:defRPr sz="2400">
                <a:latin typeface="Comic Sans MS"/>
                <a:cs typeface="Comic Sans MS"/>
              </a:defRPr>
            </a:lvl2pPr>
            <a:lvl3pPr>
              <a:defRPr sz="2000">
                <a:latin typeface="Comic Sans MS"/>
                <a:cs typeface="Comic Sans MS"/>
              </a:defRPr>
            </a:lvl3pPr>
            <a:lvl4pPr>
              <a:defRPr sz="1800">
                <a:latin typeface="Comic Sans MS"/>
                <a:cs typeface="Comic Sans MS"/>
              </a:defRPr>
            </a:lvl4pPr>
            <a:lvl5pPr>
              <a:defRPr sz="1800">
                <a:latin typeface="Comic Sans MS"/>
                <a:cs typeface="Comic Sans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/>
                <a:cs typeface="Comic Sans MS"/>
              </a:defRPr>
            </a:lvl1pPr>
            <a:lvl2pPr>
              <a:defRPr sz="2400">
                <a:latin typeface="Comic Sans MS"/>
                <a:cs typeface="Comic Sans MS"/>
              </a:defRPr>
            </a:lvl2pPr>
            <a:lvl3pPr>
              <a:defRPr sz="2000">
                <a:latin typeface="Comic Sans MS"/>
                <a:cs typeface="Comic Sans MS"/>
              </a:defRPr>
            </a:lvl3pPr>
            <a:lvl4pPr>
              <a:defRPr sz="1800">
                <a:latin typeface="Comic Sans MS"/>
                <a:cs typeface="Comic Sans MS"/>
              </a:defRPr>
            </a:lvl4pPr>
            <a:lvl5pPr>
              <a:defRPr sz="1800">
                <a:latin typeface="Comic Sans MS"/>
                <a:cs typeface="Comic Sans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/>
                <a:cs typeface="Comic Sans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/>
                <a:cs typeface="Comic Sans MS"/>
              </a:defRPr>
            </a:lvl1pPr>
            <a:lvl2pPr>
              <a:defRPr sz="2000">
                <a:latin typeface="Comic Sans MS"/>
                <a:cs typeface="Comic Sans MS"/>
              </a:defRPr>
            </a:lvl2pPr>
            <a:lvl3pPr>
              <a:defRPr sz="1800">
                <a:latin typeface="Comic Sans MS"/>
                <a:cs typeface="Comic Sans MS"/>
              </a:defRPr>
            </a:lvl3pPr>
            <a:lvl4pPr>
              <a:defRPr sz="1600">
                <a:latin typeface="Comic Sans MS"/>
                <a:cs typeface="Comic Sans MS"/>
              </a:defRPr>
            </a:lvl4pPr>
            <a:lvl5pPr>
              <a:defRPr sz="1600">
                <a:latin typeface="Comic Sans MS"/>
                <a:cs typeface="Comic Sans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/>
                <a:cs typeface="Comic Sans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/>
                <a:cs typeface="Comic Sans MS"/>
              </a:defRPr>
            </a:lvl1pPr>
            <a:lvl2pPr>
              <a:defRPr sz="2000">
                <a:latin typeface="Comic Sans MS"/>
                <a:cs typeface="Comic Sans MS"/>
              </a:defRPr>
            </a:lvl2pPr>
            <a:lvl3pPr>
              <a:defRPr sz="1800">
                <a:latin typeface="Comic Sans MS"/>
                <a:cs typeface="Comic Sans MS"/>
              </a:defRPr>
            </a:lvl3pPr>
            <a:lvl4pPr>
              <a:defRPr sz="1600">
                <a:latin typeface="Comic Sans MS"/>
                <a:cs typeface="Comic Sans MS"/>
              </a:defRPr>
            </a:lvl4pPr>
            <a:lvl5pPr>
              <a:defRPr sz="1600">
                <a:latin typeface="Comic Sans MS"/>
                <a:cs typeface="Comic Sans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1190" y="274638"/>
            <a:ext cx="600560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96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/>
                <a:cs typeface="Comic Sans MS"/>
              </a:defRPr>
            </a:lvl1pPr>
            <a:lvl2pPr>
              <a:defRPr sz="2800">
                <a:latin typeface="Comic Sans MS"/>
                <a:cs typeface="Comic Sans MS"/>
              </a:defRPr>
            </a:lvl2pPr>
            <a:lvl3pPr>
              <a:defRPr sz="2400">
                <a:latin typeface="Comic Sans MS"/>
                <a:cs typeface="Comic Sans MS"/>
              </a:defRPr>
            </a:lvl3pPr>
            <a:lvl4pPr>
              <a:defRPr sz="2000">
                <a:latin typeface="Comic Sans MS"/>
                <a:cs typeface="Comic Sans MS"/>
              </a:defRPr>
            </a:lvl4pPr>
            <a:lvl5pPr>
              <a:defRPr sz="2000">
                <a:latin typeface="Comic Sans MS"/>
                <a:cs typeface="Comic Sans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9079"/>
            <a:ext cx="3008313" cy="3727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/>
                <a:cs typeface="Comic Sans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18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6124" y="1268759"/>
            <a:ext cx="4611753" cy="3458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6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/>
                <a:cs typeface="Comic Sans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0625"/>
            <a:ext cx="2133600" cy="7510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+mn-lt"/>
              </a:rPr>
              <a:t>www.devoxx4kids.org</a:t>
            </a:r>
            <a:endParaRPr lang="en-US" sz="1800" dirty="0">
              <a:latin typeface="+mn-lt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55274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4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22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damienkee.com/home/2013/8/2/rileyrover-ev3-classroom-robot-desig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ienkee.com/home/2013/8/2/rileyrover-ev3-classroom-robot-desig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3.jp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Robotics using Lego Mindstorms EV3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186796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Shreya Reddy &amp; Kiran Raja</a:t>
            </a:r>
          </a:p>
          <a:p>
            <a:r>
              <a:rPr lang="en-US" sz="2400" dirty="0" smtClean="0"/>
              <a:t>RoboAvatars Robotics Team FTC7303</a:t>
            </a:r>
          </a:p>
          <a:p>
            <a:r>
              <a:rPr lang="en-US" sz="2400" dirty="0" smtClean="0"/>
              <a:t>Roboavatars.com roboavatarsftc@gmail.com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36002"/>
            <a:ext cx="717173" cy="5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</a:t>
            </a:r>
            <a:r>
              <a:rPr lang="en-US" dirty="0" smtClean="0"/>
              <a:t>he EV3 Brick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3" y="2317082"/>
            <a:ext cx="3000418" cy="40027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618407" y="4474896"/>
            <a:ext cx="1440382" cy="12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03257" y="4474896"/>
            <a:ext cx="2403334" cy="598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82988" y="5073707"/>
            <a:ext cx="2474814" cy="59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905272" y="5502584"/>
            <a:ext cx="3052530" cy="161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93458" y="5073706"/>
            <a:ext cx="3664344" cy="590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05272" y="4661012"/>
            <a:ext cx="3052530" cy="1003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905272" y="1875823"/>
            <a:ext cx="2790213" cy="810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644828" y="2759384"/>
            <a:ext cx="20506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5544" y="2501890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Battery power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35545" y="1691157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Brick name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2432" y="5716716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Back button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957802" y="5162718"/>
            <a:ext cx="16116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Up/Down and Left/Right buttons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35545" y="4136296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button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1970" y="2860228"/>
            <a:ext cx="213263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Screen tabs: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Recent programs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File navigation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Settings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780248" y="2911784"/>
            <a:ext cx="1408014" cy="341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32648" y="2994053"/>
            <a:ext cx="1619756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780248" y="2994053"/>
            <a:ext cx="2125024" cy="946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448474" y="2994053"/>
            <a:ext cx="2905041" cy="1246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8286" y="3172767"/>
            <a:ext cx="1399628" cy="10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</a:t>
            </a:r>
            <a:r>
              <a:rPr lang="en-US" dirty="0" smtClean="0"/>
              <a:t>he EV3 Brick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29786" y="1887485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Motor ports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3945318"/>
            <a:ext cx="1906513" cy="13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3" y="2554647"/>
            <a:ext cx="1906513" cy="1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0415" y="2904840"/>
            <a:ext cx="2714970" cy="20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1743" y="2911363"/>
            <a:ext cx="2757213" cy="206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4387120" y="2256817"/>
            <a:ext cx="1770489" cy="715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78473" y="5639119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Sensor ports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433863" y="4612879"/>
            <a:ext cx="953257" cy="102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42068" y="5323925"/>
            <a:ext cx="1611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26099" y="1690168"/>
            <a:ext cx="16116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Micro USB to PC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flipH="1">
            <a:off x="3826099" y="2336499"/>
            <a:ext cx="805832" cy="786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3661366"/>
            <a:ext cx="13424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SD Memory slot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-1" y="2799413"/>
            <a:ext cx="1342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USB slot</a:t>
            </a:r>
            <a:endParaRPr lang="en-US" dirty="0"/>
          </a:p>
        </p:txBody>
      </p:sp>
      <p:pic>
        <p:nvPicPr>
          <p:cNvPr id="7175" name="Picture 7" descr="C:\Users\Raja J\Downloads\IMG_1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14" y="1640028"/>
            <a:ext cx="1215904" cy="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66014" y="2582456"/>
            <a:ext cx="13424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USB download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Lego structural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5" y="2211888"/>
            <a:ext cx="2424210" cy="134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6" y="2211888"/>
            <a:ext cx="2271737" cy="140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6" y="4176555"/>
            <a:ext cx="1952625" cy="1521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7" y="4165841"/>
            <a:ext cx="2405038" cy="1532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3206962"/>
            <a:ext cx="2314575" cy="1814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8250" y="3615809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Axles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85825" y="570624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Connectors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40943" y="570624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Gears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62424" y="3598243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4186" y="5021900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Wheels &amp; Treads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3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Motors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52" y="18334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" y="4054110"/>
            <a:ext cx="3621058" cy="1928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258" y="2144120"/>
            <a:ext cx="5008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Large </a:t>
            </a:r>
            <a:r>
              <a:rPr lang="en-US" sz="2400" dirty="0" smtClean="0">
                <a:latin typeface="Comic Sans MS"/>
                <a:cs typeface="Comic Sans MS"/>
              </a:rPr>
              <a:t>motor: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– Higher Torque (power) but slower speed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- Axle is perpendicular to motor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1106" y="4303344"/>
            <a:ext cx="4795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Medium motor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– Lower Torque but higher speed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- Axle goes through the motor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44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Sensors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68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65" y="1732207"/>
            <a:ext cx="1532893" cy="1148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39" y="2358703"/>
            <a:ext cx="3427661" cy="1825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67" y="4387444"/>
            <a:ext cx="1443881" cy="1081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5" y="4301709"/>
            <a:ext cx="1673721" cy="1253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099" y="3510083"/>
            <a:ext cx="1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Ultrasonic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5948" y="5478420"/>
            <a:ext cx="127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Color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3969" y="2904789"/>
            <a:ext cx="1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Touch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6553" y="3712576"/>
            <a:ext cx="116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Gyro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1261" y="5547042"/>
            <a:ext cx="1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Infrared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39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Putting it all together…</a:t>
            </a:r>
            <a:endParaRPr lang="en-US" sz="4800" dirty="0"/>
          </a:p>
          <a:p>
            <a:pPr lvl="1"/>
            <a:r>
              <a:rPr lang="en-US" sz="2000" dirty="0" smtClean="0"/>
              <a:t>Take an </a:t>
            </a:r>
            <a:r>
              <a:rPr lang="en-US" sz="2000" dirty="0"/>
              <a:t>EV3 </a:t>
            </a:r>
            <a:r>
              <a:rPr lang="en-US" sz="2000" dirty="0" smtClean="0"/>
              <a:t>Brick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Build a chassis with Lego </a:t>
            </a:r>
            <a:r>
              <a:rPr lang="en-US" sz="2000" dirty="0"/>
              <a:t>Structural </a:t>
            </a:r>
            <a:r>
              <a:rPr lang="en-US" sz="2000" dirty="0" smtClean="0"/>
              <a:t>elements, motors and wheels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Use EV3 software to program it to perform the desired action and download the program to the brick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Select the program and run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68" y="1937902"/>
            <a:ext cx="1088916" cy="95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45" y="5032944"/>
            <a:ext cx="1811940" cy="1210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4" y="4366520"/>
            <a:ext cx="1856262" cy="921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9" y="3267272"/>
            <a:ext cx="1031610" cy="523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2" y="3226629"/>
            <a:ext cx="762306" cy="570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92" y="3289242"/>
            <a:ext cx="486216" cy="4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Building </a:t>
            </a:r>
            <a:r>
              <a:rPr lang="en-US" dirty="0"/>
              <a:t>your first EV3 </a:t>
            </a:r>
            <a:r>
              <a:rPr lang="en-US" dirty="0" smtClean="0"/>
              <a:t>Robot</a:t>
            </a:r>
            <a:endParaRPr lang="en-US" sz="4800" dirty="0"/>
          </a:p>
          <a:p>
            <a:pPr lvl="1"/>
            <a:r>
              <a:rPr lang="en-US" dirty="0" smtClean="0"/>
              <a:t>RilelyRover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3200" dirty="0" smtClean="0"/>
              <a:t>Build instructions from</a:t>
            </a:r>
            <a:endParaRPr lang="en-US" sz="3200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www.damienkee.com/home/2013/8/2/rileyrover-ev3-classroom-robot-design.html</a:t>
            </a:r>
            <a:endParaRPr lang="en-US" dirty="0" smtClean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20401"/>
            <a:ext cx="2515042" cy="25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18" y="1104900"/>
            <a:ext cx="4157908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13" y="1095375"/>
            <a:ext cx="4389161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047749"/>
            <a:ext cx="4086225" cy="53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Are we ready to go </a:t>
            </a:r>
            <a:r>
              <a:rPr lang="en-US" dirty="0"/>
              <a:t>R</a:t>
            </a:r>
            <a:r>
              <a:rPr lang="en-US" dirty="0" smtClean="0"/>
              <a:t>oboticists…?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Does each group have at least one laptop?</a:t>
            </a:r>
          </a:p>
          <a:p>
            <a:pPr lvl="1"/>
            <a:r>
              <a:rPr lang="en-US" dirty="0" smtClean="0"/>
              <a:t>Do you have EV3-G software installed on the laptop?</a:t>
            </a:r>
          </a:p>
          <a:p>
            <a:pPr lvl="1"/>
            <a:r>
              <a:rPr lang="en-US" dirty="0" smtClean="0"/>
              <a:t>If you have a question at any time please raise your hand and we will help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RoboAvatars FTC 7303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52" y="1066800"/>
            <a:ext cx="4573602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25969"/>
            <a:ext cx="4438402" cy="53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47" y="1025524"/>
            <a:ext cx="4355727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Basic </a:t>
            </a:r>
            <a:r>
              <a:rPr lang="en-US" dirty="0"/>
              <a:t>EV3 programming</a:t>
            </a:r>
            <a:endParaRPr lang="en-US" sz="4800" dirty="0"/>
          </a:p>
          <a:p>
            <a:pPr lvl="1"/>
            <a:r>
              <a:rPr lang="en-US" dirty="0"/>
              <a:t>Moving </a:t>
            </a:r>
            <a:r>
              <a:rPr lang="en-US" dirty="0" smtClean="0"/>
              <a:t>forwards and in reverse</a:t>
            </a:r>
            <a:endParaRPr lang="en-US" sz="4400" dirty="0"/>
          </a:p>
          <a:p>
            <a:pPr lvl="1"/>
            <a:r>
              <a:rPr lang="en-US" dirty="0" smtClean="0"/>
              <a:t>Turns – Swing and Pivot turns</a:t>
            </a:r>
          </a:p>
          <a:p>
            <a:pPr lvl="1"/>
            <a:r>
              <a:rPr lang="en-US" dirty="0"/>
              <a:t>Wait block</a:t>
            </a:r>
          </a:p>
          <a:p>
            <a:pPr lvl="1"/>
            <a:r>
              <a:rPr lang="en-US" dirty="0" smtClean="0"/>
              <a:t>Loop control</a:t>
            </a:r>
            <a:endParaRPr lang="en-US" sz="4400" dirty="0"/>
          </a:p>
          <a:p>
            <a:pPr lvl="1"/>
            <a:r>
              <a:rPr lang="en-US" dirty="0" smtClean="0"/>
              <a:t>Challenge program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06" y="3039863"/>
            <a:ext cx="3028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9307" y="2924010"/>
            <a:ext cx="148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Speed Setting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52091" y="4487709"/>
            <a:ext cx="148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 far should we go?</a:t>
            </a:r>
          </a:p>
          <a:p>
            <a:pPr algn="ctr"/>
            <a:r>
              <a:rPr lang="en-US" sz="1600" dirty="0" smtClean="0"/>
              <a:t>(1 rotation selected)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63908" y="3250426"/>
            <a:ext cx="307498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37691" y="3250426"/>
            <a:ext cx="33715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6995" y="4170184"/>
            <a:ext cx="904961" cy="39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3220630" y="4368439"/>
            <a:ext cx="687823" cy="11612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50011" y="4660305"/>
            <a:ext cx="126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Selection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00830" y="4203226"/>
            <a:ext cx="789656" cy="869258"/>
            <a:chOff x="5540676" y="2938908"/>
            <a:chExt cx="789656" cy="869258"/>
          </a:xfrm>
        </p:grpSpPr>
        <p:sp>
          <p:nvSpPr>
            <p:cNvPr id="26" name="Rectangle 25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80467" y="3722944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sp>
        <p:nvSpPr>
          <p:cNvPr id="33" name="Down Arrow 32"/>
          <p:cNvSpPr/>
          <p:nvPr/>
        </p:nvSpPr>
        <p:spPr>
          <a:xfrm rot="10800000">
            <a:off x="7539077" y="3536991"/>
            <a:ext cx="471698" cy="64736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02584" y="2709645"/>
            <a:ext cx="929237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52367" y="2378527"/>
            <a:ext cx="166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Motors selected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4542" y="1733384"/>
            <a:ext cx="265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motors move in forward direction at the set speed for specified # of rotations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Backwards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06" y="2944451"/>
            <a:ext cx="3028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657738"/>
            <a:ext cx="3476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463382" y="3929118"/>
            <a:ext cx="471698" cy="64736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283489" y="3027492"/>
            <a:ext cx="789656" cy="869258"/>
            <a:chOff x="5540676" y="2938908"/>
            <a:chExt cx="789656" cy="869258"/>
          </a:xfrm>
        </p:grpSpPr>
        <p:sp>
          <p:nvSpPr>
            <p:cNvPr id="16" name="Rectangle 15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80467" y="3722944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74263" y="2432675"/>
            <a:ext cx="204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Speed Setting </a:t>
            </a:r>
          </a:p>
          <a:p>
            <a:r>
              <a:rPr lang="en-US" sz="1600" dirty="0" smtClean="0"/>
              <a:t>(note negative values)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23448" y="3017450"/>
            <a:ext cx="307498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97232" y="3017450"/>
            <a:ext cx="33715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3204446" y="4127371"/>
            <a:ext cx="687823" cy="11612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33827" y="4419237"/>
            <a:ext cx="126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Selection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52091" y="4392297"/>
            <a:ext cx="148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 far should we go?</a:t>
            </a:r>
          </a:p>
          <a:p>
            <a:pPr algn="ctr"/>
            <a:r>
              <a:rPr lang="en-US" sz="1600" dirty="0" smtClean="0"/>
              <a:t>(360 degrees selected)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186995" y="4074772"/>
            <a:ext cx="904961" cy="39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10470" y="2572778"/>
            <a:ext cx="1316298" cy="677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87979" y="2287890"/>
            <a:ext cx="166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Motors selected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64542" y="1733384"/>
            <a:ext cx="265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motors move in reverse direction at the set speed for specified # of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sp>
        <p:nvSpPr>
          <p:cNvPr id="38" name="Plus 37"/>
          <p:cNvSpPr/>
          <p:nvPr/>
        </p:nvSpPr>
        <p:spPr>
          <a:xfrm>
            <a:off x="5190703" y="3291156"/>
            <a:ext cx="1472750" cy="1711943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842902" y="3286236"/>
            <a:ext cx="1472750" cy="1711943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6566349" y="3971436"/>
            <a:ext cx="436296" cy="36965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6" y="3131433"/>
            <a:ext cx="24955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540676" y="3810163"/>
            <a:ext cx="789656" cy="869258"/>
            <a:chOff x="5540676" y="2938908"/>
            <a:chExt cx="789656" cy="869258"/>
          </a:xfrm>
        </p:grpSpPr>
        <p:sp>
          <p:nvSpPr>
            <p:cNvPr id="25" name="Rectangle 24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80467" y="3722944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5400000">
            <a:off x="7356221" y="3385861"/>
            <a:ext cx="789656" cy="853074"/>
            <a:chOff x="5540676" y="2938908"/>
            <a:chExt cx="789656" cy="853074"/>
          </a:xfrm>
        </p:grpSpPr>
        <p:sp>
          <p:nvSpPr>
            <p:cNvPr id="31" name="Rectangle 30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80469" y="3706760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7779206" y="3813185"/>
            <a:ext cx="48552" cy="566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23729" y="4168083"/>
            <a:ext cx="48552" cy="566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79211" y="1574012"/>
            <a:ext cx="265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Swing turn is done by moving one motor forward while the other is stationary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50346" y="5003760"/>
            <a:ext cx="3988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degrees are not geometrical degrees of turn of the robot but degrees of rotation of the motor </a:t>
            </a:r>
          </a:p>
          <a:p>
            <a:r>
              <a:rPr lang="en-US" dirty="0" smtClean="0"/>
              <a:t>(360 degrees = 1 rotation)</a:t>
            </a:r>
            <a:endParaRPr lang="en-US" dirty="0"/>
          </a:p>
        </p:txBody>
      </p:sp>
      <p:pic>
        <p:nvPicPr>
          <p:cNvPr id="6" name="SwingTur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>
            <a:off x="4893060" y="1156513"/>
            <a:ext cx="3274564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30" y="3131514"/>
            <a:ext cx="2809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lus 28"/>
          <p:cNvSpPr/>
          <p:nvPr/>
        </p:nvSpPr>
        <p:spPr>
          <a:xfrm>
            <a:off x="5190703" y="4080157"/>
            <a:ext cx="1472750" cy="1711943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6842902" y="4075237"/>
            <a:ext cx="1472750" cy="1711943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566349" y="4760437"/>
            <a:ext cx="436296" cy="36965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540676" y="4599164"/>
            <a:ext cx="789656" cy="869258"/>
            <a:chOff x="5540676" y="2938908"/>
            <a:chExt cx="789656" cy="869258"/>
          </a:xfrm>
        </p:grpSpPr>
        <p:sp>
          <p:nvSpPr>
            <p:cNvPr id="34" name="Rectangle 33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80467" y="3722944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7141544" y="4508804"/>
            <a:ext cx="789656" cy="853074"/>
            <a:chOff x="5540676" y="2938908"/>
            <a:chExt cx="789656" cy="853074"/>
          </a:xfrm>
        </p:grpSpPr>
        <p:sp>
          <p:nvSpPr>
            <p:cNvPr id="40" name="Rectangle 39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880469" y="3706760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19581" y="2938908"/>
              <a:ext cx="7107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FRONT</a:t>
              </a:r>
              <a:endParaRPr lang="en-US" sz="1000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7564529" y="4936128"/>
            <a:ext cx="48552" cy="566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23729" y="4957084"/>
            <a:ext cx="48552" cy="566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194116" y="3577560"/>
            <a:ext cx="1407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Pivot point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stCxn id="47" idx="2"/>
            <a:endCxn id="46" idx="1"/>
          </p:cNvCxnSpPr>
          <p:nvPr/>
        </p:nvCxnSpPr>
        <p:spPr>
          <a:xfrm flipH="1">
            <a:off x="5930839" y="3916114"/>
            <a:ext cx="967225" cy="1049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45" idx="1"/>
          </p:cNvCxnSpPr>
          <p:nvPr/>
        </p:nvCxnSpPr>
        <p:spPr>
          <a:xfrm>
            <a:off x="6898064" y="3916114"/>
            <a:ext cx="673575" cy="1028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70052" y="2633644"/>
            <a:ext cx="243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Speed Setting </a:t>
            </a:r>
          </a:p>
          <a:p>
            <a:r>
              <a:rPr lang="en-US" sz="1600" dirty="0" smtClean="0"/>
              <a:t>(note B is + and C is -)</a:t>
            </a:r>
            <a:endParaRPr lang="en-US" sz="16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969778" y="3152617"/>
            <a:ext cx="307498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243562" y="3152617"/>
            <a:ext cx="33715" cy="69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5435940" y="4868071"/>
            <a:ext cx="105197" cy="208193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6306842" y="4870696"/>
            <a:ext cx="105197" cy="208193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9211" y="1574012"/>
            <a:ext cx="287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Pivot turn is done by moving one motor forwards and the other motor backwards</a:t>
            </a:r>
            <a:endParaRPr lang="en-US" dirty="0"/>
          </a:p>
        </p:txBody>
      </p:sp>
      <p:pic>
        <p:nvPicPr>
          <p:cNvPr id="4" name="PivotTur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5513052" y="406765"/>
            <a:ext cx="1963782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till Button#2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7242" y="4539046"/>
            <a:ext cx="140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Turn B+C motors ON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01660" y="3700733"/>
            <a:ext cx="698740" cy="838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4321" y="4539046"/>
            <a:ext cx="228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button #2 (middle button) to be pressed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08739" y="3700733"/>
            <a:ext cx="698740" cy="838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21" y="2173475"/>
            <a:ext cx="6771175" cy="1518638"/>
          </a:xfrm>
        </p:spPr>
      </p:pic>
    </p:spTree>
    <p:extLst>
      <p:ext uri="{BB962C8B-B14F-4D97-AF65-F5344CB8AC3E}">
        <p14:creationId xmlns:p14="http://schemas.microsoft.com/office/powerpoint/2010/main" val="1982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74" y="1992172"/>
            <a:ext cx="3181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895680" y="3655005"/>
            <a:ext cx="558351" cy="8172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1663" y="3895170"/>
            <a:ext cx="145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Setting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0657" y="4547725"/>
            <a:ext cx="143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Pushed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a Robot</a:t>
            </a:r>
            <a:r>
              <a:rPr lang="en-US" dirty="0" smtClean="0"/>
              <a:t>?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What are some of the robots you know..?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till Touch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18" y="2441275"/>
            <a:ext cx="5966181" cy="1446347"/>
          </a:xfrm>
        </p:spPr>
      </p:pic>
      <p:sp>
        <p:nvSpPr>
          <p:cNvPr id="8" name="TextBox 7"/>
          <p:cNvSpPr txBox="1"/>
          <p:nvPr/>
        </p:nvSpPr>
        <p:spPr>
          <a:xfrm>
            <a:off x="1977242" y="4539046"/>
            <a:ext cx="140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Turn B+C motors ON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01660" y="3700733"/>
            <a:ext cx="698740" cy="838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4321" y="4539046"/>
            <a:ext cx="140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touch sensor to be pressed</a:t>
            </a:r>
          </a:p>
          <a:p>
            <a:r>
              <a:rPr lang="en-US" sz="1600" dirty="0" smtClean="0"/>
              <a:t>(Touch sensor is on port 2)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08739" y="3700733"/>
            <a:ext cx="698740" cy="838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2" y="1152905"/>
            <a:ext cx="43148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4774299" y="3002145"/>
            <a:ext cx="1035781" cy="283221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3436" y="4230684"/>
            <a:ext cx="13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Until…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4299" y="1727393"/>
            <a:ext cx="3137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 loop to allow repeating a set of instructions based on different criteria listed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Program the robot to move forward continuously at 40% power. Every time it hits an obstacle as indicated by a touch sensor, the robot should move back one rotation, turn at about 120 degrees and continue. Robot should stop after 10 bumps.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502"/>
            <a:ext cx="2895600" cy="365125"/>
          </a:xfrm>
        </p:spPr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4636" y="3704263"/>
            <a:ext cx="4279127" cy="2186609"/>
          </a:xfrm>
          <a:prstGeom prst="rect">
            <a:avLst/>
          </a:prstGeom>
          <a:noFill/>
          <a:ln w="1047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1215309" y="4472163"/>
            <a:ext cx="532064" cy="650808"/>
            <a:chOff x="5540676" y="2910699"/>
            <a:chExt cx="789658" cy="881283"/>
          </a:xfrm>
        </p:grpSpPr>
        <p:sp>
          <p:nvSpPr>
            <p:cNvPr id="18" name="Rectangle 17"/>
            <p:cNvSpPr/>
            <p:nvPr/>
          </p:nvSpPr>
          <p:spPr>
            <a:xfrm>
              <a:off x="5660041" y="2948870"/>
              <a:ext cx="534074" cy="752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94115" y="3207815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0676" y="3194609"/>
              <a:ext cx="113289" cy="2103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880469" y="3706760"/>
              <a:ext cx="135077" cy="85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9582" y="2910699"/>
              <a:ext cx="710752" cy="33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889185" y="4791889"/>
            <a:ext cx="30796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252823" y="4791889"/>
            <a:ext cx="715993" cy="987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76114" y="5520906"/>
            <a:ext cx="1276709" cy="25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502"/>
            <a:ext cx="2895600" cy="365125"/>
          </a:xfrm>
        </p:spPr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047875"/>
            <a:ext cx="8763000" cy="2762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31099" y="1586210"/>
            <a:ext cx="548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way to solve this challenge…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Acknowledgement: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Web resources…</a:t>
            </a:r>
            <a:endParaRPr lang="en-US" sz="4400" dirty="0"/>
          </a:p>
          <a:p>
            <a:pPr lvl="2"/>
            <a:r>
              <a:rPr lang="en-US" dirty="0" smtClean="0"/>
              <a:t>Legomindstorms.com</a:t>
            </a:r>
            <a:endParaRPr lang="en-US" sz="4000" dirty="0"/>
          </a:p>
          <a:p>
            <a:pPr lvl="2"/>
            <a:r>
              <a:rPr lang="en-US" dirty="0" smtClean="0"/>
              <a:t>Bricklink.com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www.damienkee.com/home/2013/8/2/rileyrover-ev3-classroom-robot-design.html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a Robot</a:t>
            </a:r>
            <a:r>
              <a:rPr lang="en-US" dirty="0" smtClean="0"/>
              <a:t>?	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A robot is a powered system that can perform specific tasks by itself without human help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Some </a:t>
            </a:r>
            <a:r>
              <a:rPr lang="en-US" dirty="0"/>
              <a:t>well known robots (Real and Fictional)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8" y="2113474"/>
            <a:ext cx="3157139" cy="4216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5009912" y="2833053"/>
            <a:ext cx="2227650" cy="28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well known robots (Real and Fictional)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52" y="2816673"/>
            <a:ext cx="4158733" cy="298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" y="2816673"/>
            <a:ext cx="4230168" cy="29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using EV3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well known robots (Real and Fictional)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58" y="3245724"/>
            <a:ext cx="3684995" cy="2880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1" y="2871198"/>
            <a:ext cx="3998714" cy="33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1600200"/>
            <a:ext cx="86201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built the Mindstorms EV3?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dirty="0" smtClean="0"/>
              <a:t>EV3 is built by         that you all know and love…</a:t>
            </a:r>
          </a:p>
          <a:p>
            <a:pPr>
              <a:buFontTx/>
              <a:buChar char="-"/>
            </a:pPr>
            <a:r>
              <a:rPr lang="en-US" dirty="0"/>
              <a:t>O</a:t>
            </a:r>
            <a:r>
              <a:rPr lang="en-US" dirty="0" smtClean="0"/>
              <a:t>riginally introduced as RCX in 1998</a:t>
            </a:r>
          </a:p>
          <a:p>
            <a:pPr>
              <a:buFontTx/>
              <a:buChar char="-"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NXT released in 2006</a:t>
            </a:r>
          </a:p>
          <a:p>
            <a:pPr>
              <a:buFontTx/>
              <a:buChar char="-"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EV3 released in </a:t>
            </a:r>
            <a:r>
              <a:rPr lang="en-US" dirty="0" smtClean="0"/>
              <a:t>2013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2" y="2509835"/>
            <a:ext cx="65722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4" y="3414710"/>
            <a:ext cx="771525" cy="85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4" y="4267449"/>
            <a:ext cx="823816" cy="7914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19" y="5182713"/>
            <a:ext cx="1437525" cy="7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using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56" y="1600200"/>
            <a:ext cx="6668219" cy="625415"/>
          </a:xfrm>
        </p:spPr>
        <p:txBody>
          <a:bodyPr/>
          <a:lstStyle/>
          <a:p>
            <a:pPr lvl="1"/>
            <a:r>
              <a:rPr lang="en-US" dirty="0" smtClean="0"/>
              <a:t>Parts </a:t>
            </a:r>
            <a:r>
              <a:rPr lang="en-US" dirty="0"/>
              <a:t>of a Robot (Human analogy</a:t>
            </a:r>
            <a:r>
              <a:rPr lang="en-US" dirty="0" smtClean="0"/>
              <a:t>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0001A9-357E-7541-840E-1F18FD9D64CA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RoboAvatars FTC 7303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05" y="2176842"/>
            <a:ext cx="1069718" cy="92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1995481"/>
            <a:ext cx="1309014" cy="13090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71556" y="2385956"/>
            <a:ext cx="6668219" cy="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Power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77314" y="3142176"/>
            <a:ext cx="6668219" cy="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4446" y="3829388"/>
            <a:ext cx="6668219" cy="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Structural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4446" y="4553972"/>
            <a:ext cx="6668219" cy="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4446" y="5389602"/>
            <a:ext cx="6668219" cy="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Sensors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17" y="2745238"/>
            <a:ext cx="1310886" cy="936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3" y="3037846"/>
            <a:ext cx="1842435" cy="981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4722" y="3327970"/>
            <a:ext cx="1076955" cy="1292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" y="3864826"/>
            <a:ext cx="1449709" cy="735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1" y="4205352"/>
            <a:ext cx="1555286" cy="1125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7" y="4609741"/>
            <a:ext cx="1233487" cy="923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83" y="5179387"/>
            <a:ext cx="1209990" cy="910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96" y="5580102"/>
            <a:ext cx="909168" cy="6809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" y="5540499"/>
            <a:ext cx="1181533" cy="8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evoxx4Kids-pptx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Devoxx4Kids-pptx-template</Template>
  <TotalTime>30571</TotalTime>
  <Words>796</Words>
  <Application>Microsoft Office PowerPoint</Application>
  <PresentationFormat>On-screen Show (4:3)</PresentationFormat>
  <Paragraphs>241</Paragraphs>
  <Slides>34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Devoxx4Kids-pptx-template</vt:lpstr>
      <vt:lpstr>Introduction to Robotics using Lego Mindstorms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Robotics using EV3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Robotics using EV3</vt:lpstr>
      <vt:lpstr>Moving Forwards</vt:lpstr>
      <vt:lpstr>Moving Backwards</vt:lpstr>
      <vt:lpstr>SwingTurn</vt:lpstr>
      <vt:lpstr>Pivot Turn</vt:lpstr>
      <vt:lpstr>Wait till Button#2</vt:lpstr>
      <vt:lpstr>Touch Sensor</vt:lpstr>
      <vt:lpstr>Wait till Touch</vt:lpstr>
      <vt:lpstr>Loop Control</vt:lpstr>
      <vt:lpstr>Challenge</vt:lpstr>
      <vt:lpstr>Challenge</vt:lpstr>
      <vt:lpstr>Robotics using EV3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Robotics using Lego Mindstorms EV3</dc:title>
  <dc:creator>Raja J</dc:creator>
  <cp:lastModifiedBy>Raja J</cp:lastModifiedBy>
  <cp:revision>83</cp:revision>
  <dcterms:created xsi:type="dcterms:W3CDTF">2014-11-01T21:56:51Z</dcterms:created>
  <dcterms:modified xsi:type="dcterms:W3CDTF">2015-11-10T05:05:53Z</dcterms:modified>
</cp:coreProperties>
</file>